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2676" y="-6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43323" y="3721473"/>
            <a:ext cx="5120640" cy="1581150"/>
          </a:xfrm>
        </p:spPr>
        <p:txBody>
          <a:bodyPr>
            <a:normAutofit/>
          </a:bodyPr>
          <a:lstStyle>
            <a:lvl1pPr marL="0" indent="0" algn="l">
              <a:buNone/>
              <a:defRPr sz="2400" b="0" i="0" cap="none" spc="12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2CA1220-E617-40E6-BA29-DC1EC8F8B27A}" type="datetimeFigureOut">
              <a:rPr lang="en-US" smtClean="0"/>
              <a:t>12/17/2012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91475" y="6429375"/>
            <a:ext cx="876300" cy="292100"/>
          </a:xfrm>
        </p:spPr>
        <p:txBody>
          <a:bodyPr/>
          <a:lstStyle/>
          <a:p>
            <a:fld id="{EB59463E-A74D-4ACB-BDF3-106095107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3739896" y="1417320"/>
            <a:ext cx="5120640" cy="2304288"/>
          </a:xfrm>
        </p:spPr>
        <p:txBody>
          <a:bodyPr>
            <a:normAutofit/>
          </a:bodyPr>
          <a:lstStyle>
            <a:lvl1pPr>
              <a:defRPr sz="40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A1220-E617-40E6-BA29-DC1EC8F8B27A}" type="datetimeFigureOut">
              <a:rPr lang="en-US" smtClean="0"/>
              <a:t>12/17/2012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9463E-A74D-4ACB-BDF3-106095107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A1220-E617-40E6-BA29-DC1EC8F8B27A}" type="datetimeFigureOut">
              <a:rPr lang="en-US" smtClean="0"/>
              <a:t>12/17/2012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9463E-A74D-4ACB-BDF3-106095107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>
            <a:spLocks noChangeAspect="1" noEditPoints="1"/>
          </p:cNvSpPr>
          <p:nvPr/>
        </p:nvSpPr>
        <p:spPr bwMode="auto">
          <a:xfrm>
            <a:off x="5489634" y="0"/>
            <a:ext cx="3393768" cy="6858000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A1220-E617-40E6-BA29-DC1EC8F8B27A}" type="datetimeFigureOut">
              <a:rPr lang="en-US" smtClean="0"/>
              <a:t>12/17/2012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9463E-A74D-4ACB-BDF3-1060951070A7}" type="slidenum">
              <a:rPr lang="en-US" smtClean="0"/>
              <a:t>‹#›</a:t>
            </a:fld>
            <a:endParaRPr lang="en-US"/>
          </a:p>
        </p:txBody>
      </p:sp>
      <p:sp>
        <p:nvSpPr>
          <p:cNvPr id="25" name="Title Placeholder 1"/>
          <p:cNvSpPr>
            <a:spLocks noGrp="1"/>
          </p:cNvSpPr>
          <p:nvPr>
            <p:ph type="title"/>
          </p:nvPr>
        </p:nvSpPr>
        <p:spPr>
          <a:xfrm>
            <a:off x="276225" y="228600"/>
            <a:ext cx="8591550" cy="106680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274320" y="1298448"/>
            <a:ext cx="8595360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2CA1220-E617-40E6-BA29-DC1EC8F8B27A}" type="datetimeFigureOut">
              <a:rPr lang="en-US" smtClean="0"/>
              <a:t>12/17/2012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9463E-A74D-4ACB-BDF3-1060951070A7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Subtitle 2"/>
          <p:cNvSpPr>
            <a:spLocks noGrp="1"/>
          </p:cNvSpPr>
          <p:nvPr>
            <p:ph type="subTitle" idx="1"/>
          </p:nvPr>
        </p:nvSpPr>
        <p:spPr>
          <a:xfrm>
            <a:off x="3743324" y="1400174"/>
            <a:ext cx="5120640" cy="1476375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2400" b="0" i="0" cap="none" spc="12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Freeform 7"/>
          <p:cNvSpPr>
            <a:spLocks noChangeAspect="1" noEditPoints="1"/>
          </p:cNvSpPr>
          <p:nvPr/>
        </p:nvSpPr>
        <p:spPr bwMode="auto">
          <a:xfrm>
            <a:off x="34289" y="136641"/>
            <a:ext cx="3326149" cy="6721359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733800" y="2895599"/>
            <a:ext cx="5129543" cy="2667001"/>
          </a:xfrm>
        </p:spPr>
        <p:txBody>
          <a:bodyPr anchor="t">
            <a:normAutofit/>
          </a:bodyPr>
          <a:lstStyle>
            <a:lvl1pPr>
              <a:defRPr kumimoji="0" lang="en-US" sz="40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A1220-E617-40E6-BA29-DC1EC8F8B27A}" type="datetimeFigureOut">
              <a:rPr lang="en-US" smtClean="0"/>
              <a:t>12/17/2012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9463E-A74D-4ACB-BDF3-106095107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276225" y="1298448"/>
            <a:ext cx="4251960" cy="49377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1"/>
          <p:cNvSpPr>
            <a:spLocks noGrp="1"/>
          </p:cNvSpPr>
          <p:nvPr>
            <p:ph sz="quarter" idx="14"/>
          </p:nvPr>
        </p:nvSpPr>
        <p:spPr>
          <a:xfrm>
            <a:off x="4615815" y="1298448"/>
            <a:ext cx="4251960" cy="49377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A1220-E617-40E6-BA29-DC1EC8F8B27A}" type="datetimeFigureOut">
              <a:rPr lang="en-US" smtClean="0"/>
              <a:t>12/17/2012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9463E-A74D-4ACB-BDF3-1060951070A7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Content Placeholder 11"/>
          <p:cNvSpPr>
            <a:spLocks noGrp="1"/>
          </p:cNvSpPr>
          <p:nvPr>
            <p:ph sz="quarter" idx="13"/>
          </p:nvPr>
        </p:nvSpPr>
        <p:spPr>
          <a:xfrm>
            <a:off x="276225" y="1810512"/>
            <a:ext cx="4251960" cy="442569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11"/>
          <p:cNvSpPr>
            <a:spLocks noGrp="1"/>
          </p:cNvSpPr>
          <p:nvPr>
            <p:ph sz="quarter" idx="14"/>
          </p:nvPr>
        </p:nvSpPr>
        <p:spPr>
          <a:xfrm>
            <a:off x="4615815" y="1810512"/>
            <a:ext cx="4251960" cy="442569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"/>
          </p:nvPr>
        </p:nvSpPr>
        <p:spPr>
          <a:xfrm>
            <a:off x="276225" y="1298448"/>
            <a:ext cx="4248150" cy="509587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5"/>
          </p:nvPr>
        </p:nvSpPr>
        <p:spPr>
          <a:xfrm>
            <a:off x="4615815" y="1298448"/>
            <a:ext cx="4248150" cy="509587"/>
          </a:xfrm>
        </p:spPr>
        <p:txBody>
          <a:bodyPr anchor="ctr">
            <a:normAutofit/>
          </a:bodyPr>
          <a:lstStyle>
            <a:lvl1pPr marL="0" indent="0">
              <a:buNone/>
              <a:defRPr sz="20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2CA1220-E617-40E6-BA29-DC1EC8F8B27A}" type="datetimeFigureOut">
              <a:rPr lang="en-US" smtClean="0"/>
              <a:t>12/17/2012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9463E-A74D-4ACB-BDF3-1060951070A7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A1220-E617-40E6-BA29-DC1EC8F8B27A}" type="datetimeFigureOut">
              <a:rPr lang="en-US" smtClean="0"/>
              <a:t>12/17/2012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9463E-A74D-4ACB-BDF3-106095107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-1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2CA1220-E617-40E6-BA29-DC1EC8F8B27A}" type="datetimeFigureOut">
              <a:rPr lang="en-US" smtClean="0"/>
              <a:t>12/17/2012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9463E-A74D-4ACB-BDF3-106095107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2834640" cy="129844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>
              <a:defRPr sz="240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11"/>
          <p:cNvSpPr>
            <a:spLocks noGrp="1"/>
          </p:cNvSpPr>
          <p:nvPr>
            <p:ph sz="quarter" idx="14"/>
          </p:nvPr>
        </p:nvSpPr>
        <p:spPr>
          <a:xfrm>
            <a:off x="3775935" y="533400"/>
            <a:ext cx="5063266" cy="570280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276224" y="1539240"/>
            <a:ext cx="2834640" cy="4709160"/>
          </a:xfrm>
        </p:spPr>
        <p:txBody>
          <a:bodyPr>
            <a:normAutofit/>
          </a:bodyPr>
          <a:lstStyle>
            <a:lvl1pPr marL="0" indent="0">
              <a:buNone/>
              <a:defRPr lang="en-US" sz="1600" b="0" i="0" kern="1200" cap="none" spc="30" baseline="0" dirty="0" smtClean="0">
                <a:solidFill>
                  <a:schemeClr val="bg2"/>
                </a:solidFill>
                <a:latin typeface="+mn-lt"/>
                <a:ea typeface="+mn-ea"/>
                <a:cs typeface="Tahom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-1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409950" y="0"/>
            <a:ext cx="5734050" cy="6858000"/>
          </a:xfrm>
        </p:spPr>
        <p:txBody>
          <a:bodyPr anchor="ctr" anchorCtr="0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2CA1220-E617-40E6-BA29-DC1EC8F8B27A}" type="datetimeFigureOut">
              <a:rPr lang="en-US" smtClean="0"/>
              <a:t>12/17/2012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9463E-A74D-4ACB-BDF3-1060951070A7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Title Placeholder 1"/>
          <p:cNvSpPr>
            <a:spLocks noGrp="1"/>
          </p:cNvSpPr>
          <p:nvPr>
            <p:ph type="title"/>
          </p:nvPr>
        </p:nvSpPr>
        <p:spPr>
          <a:xfrm>
            <a:off x="276224" y="228600"/>
            <a:ext cx="2834640" cy="1295399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>
              <a:defRPr sz="240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274320" y="1536192"/>
            <a:ext cx="2834640" cy="4712208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bg2"/>
                </a:solidFill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6225" y="1295400"/>
            <a:ext cx="8591550" cy="49339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6225" y="6429375"/>
            <a:ext cx="21336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50" b="1">
                <a:solidFill>
                  <a:schemeClr val="tx2"/>
                </a:solidFill>
              </a:defRPr>
            </a:lvl1pPr>
          </a:lstStyle>
          <a:p>
            <a:fld id="{62CA1220-E617-40E6-BA29-DC1EC8F8B27A}" type="datetimeFigureOut">
              <a:rPr lang="en-US" smtClean="0"/>
              <a:t>12/17/2012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43324" y="6429375"/>
            <a:ext cx="4086225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50" b="1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91475" y="6429375"/>
            <a:ext cx="8763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600" b="1">
                <a:solidFill>
                  <a:schemeClr val="tx2"/>
                </a:solidFill>
              </a:defRPr>
            </a:lvl1pPr>
          </a:lstStyle>
          <a:p>
            <a:fld id="{EB59463E-A74D-4ACB-BDF3-1060951070A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ts val="400"/>
        </a:spcBef>
        <a:buNone/>
        <a:defRPr sz="3600" b="0" kern="1200" cap="none" spc="0" baseline="0">
          <a:solidFill>
            <a:schemeClr val="tx2"/>
          </a:solidFill>
          <a:latin typeface="+mj-lt"/>
          <a:ea typeface="+mj-ea"/>
          <a:cs typeface="Tunga" pitchFamily="2"/>
        </a:defRPr>
      </a:lvl1pPr>
    </p:titleStyle>
    <p:bodyStyle>
      <a:lvl1pPr marL="171450" indent="-173736" algn="l" defTabSz="914400" rtl="0" eaLnBrk="1" latinLnBrk="0" hangingPunct="1">
        <a:spcBef>
          <a:spcPts val="600"/>
        </a:spcBef>
        <a:spcAft>
          <a:spcPts val="0"/>
        </a:spcAft>
        <a:buClr>
          <a:schemeClr val="accent1"/>
        </a:buClr>
        <a:buFont typeface="Arial" pitchFamily="34" charset="0"/>
        <a:buChar char="•"/>
        <a:defRPr sz="2200" b="0" i="0" kern="1200" cap="none" spc="30" baseline="0">
          <a:solidFill>
            <a:schemeClr val="tx2"/>
          </a:solidFill>
          <a:latin typeface="+mn-lt"/>
          <a:ea typeface="+mn-ea"/>
          <a:cs typeface="Tahoma" pitchFamily="34" charset="0"/>
        </a:defRPr>
      </a:lvl1pPr>
      <a:lvl2pPr marL="34448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Tahoma" pitchFamily="34" charset="0"/>
        </a:defRPr>
      </a:lvl2pPr>
      <a:lvl3pPr marL="51593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Tahoma" pitchFamily="34" charset="0"/>
        </a:defRPr>
      </a:lvl3pPr>
      <a:lvl4pPr marL="688975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Tahoma" pitchFamily="34" charset="0"/>
        </a:defRPr>
      </a:lvl4pPr>
      <a:lvl5pPr marL="860425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Tahoma" pitchFamily="34" charset="0"/>
        </a:defRPr>
      </a:lvl5pPr>
      <a:lvl6pPr marL="105156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23444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41732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160020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An Analysis of Languages Spoken at Home and Language Enrollment in Post-Secondary Schools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cap="all" dirty="0"/>
              <a:t>Languages in the U.S.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705600" y="6324600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Danny </a:t>
            </a:r>
            <a:r>
              <a:rPr lang="en-US" dirty="0" err="1" smtClean="0"/>
              <a:t>Semelsberger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7027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09600"/>
            <a:ext cx="8591550" cy="1066800"/>
          </a:xfrm>
        </p:spPr>
        <p:txBody>
          <a:bodyPr>
            <a:normAutofit fontScale="90000"/>
          </a:bodyPr>
          <a:lstStyle/>
          <a:p>
            <a:r>
              <a:rPr lang="en-US" dirty="0"/>
              <a:t>Independence between Years &amp; </a:t>
            </a:r>
            <a:r>
              <a:rPr lang="en-US" dirty="0" smtClean="0"/>
              <a:t>Proportion of Post-Secondary Language Students Enrolled in a Particular Language</a:t>
            </a:r>
            <a:endParaRPr lang="en-US" dirty="0"/>
          </a:p>
        </p:txBody>
      </p:sp>
      <p:pic>
        <p:nvPicPr>
          <p:cNvPr id="5124" name="Picture 4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28800"/>
            <a:ext cx="4758677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5" name="Picture 5"/>
          <p:cNvPicPr>
            <a:picLocks noGrp="1" noChangeAspect="1" noChangeArrowheads="1"/>
          </p:cNvPicPr>
          <p:nvPr>
            <p:ph sz="quarter" idx="1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1" y="1828800"/>
            <a:ext cx="44196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57565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09600"/>
            <a:ext cx="8591550" cy="1066800"/>
          </a:xfrm>
        </p:spPr>
        <p:txBody>
          <a:bodyPr>
            <a:normAutofit fontScale="90000"/>
          </a:bodyPr>
          <a:lstStyle/>
          <a:p>
            <a:pPr lvl="0"/>
            <a:r>
              <a:rPr lang="en-US" dirty="0" smtClean="0"/>
              <a:t>Third Analysis: </a:t>
            </a:r>
            <a:r>
              <a:rPr lang="en-US" dirty="0"/>
              <a:t>Post-Secondary </a:t>
            </a:r>
            <a:r>
              <a:rPr lang="en-US" dirty="0" smtClean="0"/>
              <a:t>students </a:t>
            </a:r>
            <a:br>
              <a:rPr lang="en-US" dirty="0" smtClean="0"/>
            </a:br>
            <a:r>
              <a:rPr lang="en-US" dirty="0" smtClean="0"/>
              <a:t>enrolled </a:t>
            </a:r>
            <a:r>
              <a:rPr lang="en-US" dirty="0"/>
              <a:t>in Spanish.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76225" y="2438400"/>
            <a:ext cx="4251960" cy="3797808"/>
          </a:xfrm>
        </p:spPr>
        <p:txBody>
          <a:bodyPr/>
          <a:lstStyle/>
          <a:p>
            <a:r>
              <a:rPr lang="en-US" dirty="0" smtClean="0"/>
              <a:t>Parametric</a:t>
            </a:r>
          </a:p>
          <a:p>
            <a:pPr lvl="1"/>
            <a:r>
              <a:rPr lang="en-US" dirty="0" smtClean="0"/>
              <a:t>2-way ANOVA F-test</a:t>
            </a:r>
          </a:p>
          <a:p>
            <a:endParaRPr lang="en-US" dirty="0" smtClean="0"/>
          </a:p>
          <a:p>
            <a:r>
              <a:rPr lang="en-US" dirty="0"/>
              <a:t>H</a:t>
            </a:r>
            <a:r>
              <a:rPr lang="en-US" baseline="-25000" dirty="0"/>
              <a:t>0</a:t>
            </a:r>
            <a:r>
              <a:rPr lang="en-US" dirty="0"/>
              <a:t>: The </a:t>
            </a:r>
            <a:r>
              <a:rPr lang="en-US" dirty="0" smtClean="0"/>
              <a:t>mean </a:t>
            </a:r>
            <a:r>
              <a:rPr lang="en-US" dirty="0"/>
              <a:t>proportion of U.S. 18-24 year olds enrolled in Spanish does not depend on year.</a:t>
            </a:r>
          </a:p>
          <a:p>
            <a:r>
              <a:rPr lang="en-US" dirty="0"/>
              <a:t>H</a:t>
            </a:r>
            <a:r>
              <a:rPr lang="en-US" baseline="-25000" dirty="0"/>
              <a:t>a</a:t>
            </a:r>
            <a:r>
              <a:rPr lang="en-US" dirty="0"/>
              <a:t>: Year does have an effect on the </a:t>
            </a:r>
            <a:r>
              <a:rPr lang="en-US" dirty="0" smtClean="0"/>
              <a:t>mean </a:t>
            </a:r>
            <a:r>
              <a:rPr lang="en-US" dirty="0"/>
              <a:t>proportion of U.S. 18-24 year olds enrolled in Spanish.</a:t>
            </a:r>
          </a:p>
          <a:p>
            <a:pPr lvl="3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4615815" y="2438400"/>
            <a:ext cx="4251960" cy="3797808"/>
          </a:xfrm>
        </p:spPr>
        <p:txBody>
          <a:bodyPr/>
          <a:lstStyle/>
          <a:p>
            <a:r>
              <a:rPr lang="en-US" dirty="0" smtClean="0"/>
              <a:t>Nonparametric</a:t>
            </a:r>
          </a:p>
          <a:p>
            <a:pPr lvl="1"/>
            <a:r>
              <a:rPr lang="en-US" dirty="0" smtClean="0"/>
              <a:t>Friedman Test</a:t>
            </a:r>
          </a:p>
          <a:p>
            <a:pPr lvl="1"/>
            <a:endParaRPr lang="en-US" dirty="0"/>
          </a:p>
          <a:p>
            <a:r>
              <a:rPr lang="en-US" dirty="0"/>
              <a:t>H</a:t>
            </a:r>
            <a:r>
              <a:rPr lang="en-US" baseline="-25000" dirty="0"/>
              <a:t>0</a:t>
            </a:r>
            <a:r>
              <a:rPr lang="en-US" dirty="0"/>
              <a:t>: The </a:t>
            </a:r>
            <a:r>
              <a:rPr lang="en-US" dirty="0" smtClean="0"/>
              <a:t>median </a:t>
            </a:r>
            <a:r>
              <a:rPr lang="en-US" dirty="0"/>
              <a:t>proportion of U.S. 18-24 year olds enrolled in Spanish does not depend on year.</a:t>
            </a:r>
          </a:p>
          <a:p>
            <a:r>
              <a:rPr lang="en-US" dirty="0"/>
              <a:t>H</a:t>
            </a:r>
            <a:r>
              <a:rPr lang="en-US" baseline="-25000" dirty="0"/>
              <a:t>a</a:t>
            </a:r>
            <a:r>
              <a:rPr lang="en-US" dirty="0"/>
              <a:t>: Year does have an effect on the </a:t>
            </a:r>
            <a:r>
              <a:rPr lang="en-US" dirty="0" smtClean="0"/>
              <a:t>median </a:t>
            </a:r>
            <a:r>
              <a:rPr lang="en-US" dirty="0"/>
              <a:t>proportion of U.S. 18-24 year olds enrolled in Spanish.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1295400"/>
            <a:ext cx="853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dirty="0" smtClean="0"/>
              <a:t>Six Regions</a:t>
            </a:r>
          </a:p>
          <a:p>
            <a:pPr marL="742950" lvl="1" indent="-285750">
              <a:buFont typeface="Arial" charset="0"/>
              <a:buChar char="•"/>
            </a:pPr>
            <a:r>
              <a:rPr lang="en-US" dirty="0" smtClean="0"/>
              <a:t>Midwest, Northeast, Pacific Coast, Rocky Mountain, South Atlantic, &amp; South Central</a:t>
            </a:r>
          </a:p>
          <a:p>
            <a:pPr marL="742950" lvl="1" indent="-285750">
              <a:buFont typeface="Arial" charset="0"/>
              <a:buChar char="•"/>
            </a:pPr>
            <a:r>
              <a:rPr lang="en-US" dirty="0" smtClean="0"/>
              <a:t>2 Tests Preformed on each region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90600" y="5638800"/>
            <a:ext cx="5181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dirty="0" smtClean="0"/>
              <a:t>Response     = Proportion enrolled in Spanish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 smtClean="0"/>
              <a:t>Treatment   = Year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 smtClean="0"/>
              <a:t>Blocks           = State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518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Third Analysis: Results</a:t>
            </a:r>
            <a:endParaRPr lang="en-US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286000"/>
            <a:ext cx="8342453" cy="236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6440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And possibilities for further analyses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to make of it all?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5914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Institute for Education Statistics. (2010, September 10). </a:t>
            </a:r>
            <a:r>
              <a:rPr lang="en-US" i="1" dirty="0"/>
              <a:t>Youth Indicators 2011: America’s Youth: Transitions to Adulthood.</a:t>
            </a:r>
            <a:r>
              <a:rPr lang="en-US" dirty="0"/>
              <a:t> Retrieved December 2012, from National Center for Education Statistics: http://nces.ed.gov/pubs2012/2012026/tables/table_01.asp</a:t>
            </a:r>
          </a:p>
          <a:p>
            <a:r>
              <a:rPr lang="en-US" dirty="0"/>
              <a:t>Modern Language Association. (2012, December 15). </a:t>
            </a:r>
            <a:r>
              <a:rPr lang="en-US" i="1" dirty="0"/>
              <a:t>Language Map with Enrollment Data</a:t>
            </a:r>
            <a:r>
              <a:rPr lang="en-US" dirty="0"/>
              <a:t>. Retrieved December 2012, from Modern Language Association: http://arcgis.mla.org/mla/default.aspx</a:t>
            </a:r>
          </a:p>
          <a:p>
            <a:r>
              <a:rPr lang="de-DE" dirty="0"/>
              <a:t>Shin, H. B., &amp; Kominski, R. A. (2010, April). </a:t>
            </a:r>
            <a:r>
              <a:rPr lang="en-US" i="1" dirty="0"/>
              <a:t>Language Use in the United States: 2007.</a:t>
            </a:r>
            <a:r>
              <a:rPr lang="en-US" dirty="0"/>
              <a:t> Retrieved December 2012, from U.S. Census Bureau: http://www.census.gov/hhes/socdemo/language/data/acs/ACS-12.pdf</a:t>
            </a:r>
          </a:p>
          <a:p>
            <a:r>
              <a:rPr lang="en-US" dirty="0"/>
              <a:t>U.S. Census Bureau. (2011-2012). </a:t>
            </a:r>
            <a:r>
              <a:rPr lang="en-US" i="1" dirty="0"/>
              <a:t>Population Estimates: Historical Data.</a:t>
            </a:r>
            <a:r>
              <a:rPr lang="en-US" dirty="0"/>
              <a:t> Retrieved December 2012, from U.S. Census Bureau: http://www.census.gov/popest/data/historical/index.html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07409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3733800" y="3124200"/>
            <a:ext cx="5120640" cy="1600200"/>
          </a:xfrm>
        </p:spPr>
        <p:txBody>
          <a:bodyPr>
            <a:normAutofit fontScale="62500" lnSpcReduction="20000"/>
          </a:bodyPr>
          <a:lstStyle/>
          <a:p>
            <a:pPr lvl="0"/>
            <a:endParaRPr lang="en-US" dirty="0" smtClean="0"/>
          </a:p>
          <a:p>
            <a:pPr lvl="0"/>
            <a:r>
              <a:rPr lang="en-US" dirty="0" smtClean="0"/>
              <a:t>1.   The </a:t>
            </a:r>
            <a:r>
              <a:rPr lang="en-US" dirty="0"/>
              <a:t>state of languages spoken at home</a:t>
            </a:r>
            <a:r>
              <a:rPr lang="en-US" dirty="0" smtClean="0"/>
              <a:t>.</a:t>
            </a:r>
          </a:p>
          <a:p>
            <a:pPr marL="0" lvl="0" indent="0">
              <a:buNone/>
            </a:pPr>
            <a:endParaRPr lang="en-US" dirty="0"/>
          </a:p>
          <a:p>
            <a:pPr lvl="0"/>
            <a:r>
              <a:rPr lang="en-US" dirty="0" smtClean="0"/>
              <a:t>2.   Post-Secondary </a:t>
            </a:r>
            <a:r>
              <a:rPr lang="en-US" dirty="0"/>
              <a:t>language enrollment in the U.S</a:t>
            </a:r>
            <a:r>
              <a:rPr lang="en-US" dirty="0" smtClean="0"/>
              <a:t>.</a:t>
            </a:r>
          </a:p>
          <a:p>
            <a:pPr marL="0" lvl="0" indent="0">
              <a:buNone/>
            </a:pPr>
            <a:endParaRPr lang="en-US" dirty="0"/>
          </a:p>
          <a:p>
            <a:pPr lvl="0"/>
            <a:r>
              <a:rPr lang="en-US" dirty="0" smtClean="0"/>
              <a:t>3.   Post-Secondary </a:t>
            </a:r>
            <a:r>
              <a:rPr lang="en-US" dirty="0"/>
              <a:t>students enrolled in Spanish.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33800" y="2057400"/>
            <a:ext cx="5129543" cy="2667001"/>
          </a:xfrm>
        </p:spPr>
        <p:txBody>
          <a:bodyPr/>
          <a:lstStyle/>
          <a:p>
            <a:r>
              <a:rPr lang="en-US" dirty="0" smtClean="0"/>
              <a:t>Three Analyses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4425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First Analysis: The State of Languages </a:t>
            </a:r>
            <a:br>
              <a:rPr lang="en-US" dirty="0" smtClean="0"/>
            </a:br>
            <a:r>
              <a:rPr lang="en-US" dirty="0" smtClean="0"/>
              <a:t>Spoken at Home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287994" y="1447286"/>
            <a:ext cx="4251960" cy="3734313"/>
          </a:xfrm>
        </p:spPr>
        <p:txBody>
          <a:bodyPr>
            <a:normAutofit/>
          </a:bodyPr>
          <a:lstStyle/>
          <a:p>
            <a:r>
              <a:rPr lang="en-US" dirty="0" smtClean="0"/>
              <a:t>Parametric</a:t>
            </a:r>
          </a:p>
          <a:p>
            <a:pPr marL="0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2-way ANOVA F-test</a:t>
            </a:r>
          </a:p>
          <a:p>
            <a:pPr marL="170752" lvl="1" indent="0">
              <a:buNone/>
            </a:pPr>
            <a:endParaRPr lang="en-US" dirty="0"/>
          </a:p>
          <a:p>
            <a:pPr marL="170752" lvl="1" indent="0">
              <a:buNone/>
            </a:pPr>
            <a:endParaRPr lang="en-US" dirty="0" smtClean="0"/>
          </a:p>
          <a:p>
            <a:r>
              <a:rPr lang="en-US" dirty="0" smtClean="0"/>
              <a:t>H</a:t>
            </a:r>
            <a:r>
              <a:rPr lang="en-US" baseline="-25000" dirty="0" smtClean="0"/>
              <a:t>o</a:t>
            </a:r>
            <a:r>
              <a:rPr lang="en-US" dirty="0"/>
              <a:t>: The mean </a:t>
            </a:r>
            <a:r>
              <a:rPr lang="en-US" dirty="0" smtClean="0"/>
              <a:t>value </a:t>
            </a:r>
            <a:r>
              <a:rPr lang="en-US" dirty="0"/>
              <a:t>of the response does not depend on </a:t>
            </a:r>
            <a:r>
              <a:rPr lang="en-US" dirty="0" smtClean="0"/>
              <a:t>year</a:t>
            </a:r>
            <a:endParaRPr lang="en-US" dirty="0"/>
          </a:p>
          <a:p>
            <a:r>
              <a:rPr lang="en-US" dirty="0" smtClean="0"/>
              <a:t>H</a:t>
            </a:r>
            <a:r>
              <a:rPr lang="en-US" baseline="-25000" dirty="0" smtClean="0"/>
              <a:t>a</a:t>
            </a:r>
            <a:r>
              <a:rPr lang="en-US" dirty="0"/>
              <a:t>: Time does have an effect on the response.</a:t>
            </a:r>
          </a:p>
          <a:p>
            <a:pPr lvl="1"/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4"/>
          </p:nvPr>
        </p:nvSpPr>
        <p:spPr>
          <a:xfrm>
            <a:off x="4648200" y="1447800"/>
            <a:ext cx="4251960" cy="3962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Nonparametric</a:t>
            </a:r>
          </a:p>
          <a:p>
            <a:pPr marL="0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Friedman Test</a:t>
            </a:r>
          </a:p>
          <a:p>
            <a:pPr lvl="1"/>
            <a:r>
              <a:rPr lang="en-US" dirty="0" smtClean="0"/>
              <a:t>Page’s Procedure</a:t>
            </a:r>
          </a:p>
          <a:p>
            <a:pPr marL="170752" lvl="1" indent="0">
              <a:buNone/>
            </a:pPr>
            <a:endParaRPr lang="en-US" dirty="0"/>
          </a:p>
          <a:p>
            <a:r>
              <a:rPr lang="en-US" dirty="0" smtClean="0"/>
              <a:t>H</a:t>
            </a:r>
            <a:r>
              <a:rPr lang="en-US" baseline="-25000" dirty="0" smtClean="0"/>
              <a:t>o</a:t>
            </a:r>
            <a:r>
              <a:rPr lang="en-US" dirty="0"/>
              <a:t>: The </a:t>
            </a:r>
            <a:r>
              <a:rPr lang="en-US" dirty="0" smtClean="0"/>
              <a:t>median </a:t>
            </a:r>
            <a:r>
              <a:rPr lang="en-US" dirty="0"/>
              <a:t>value of the response does not depend on </a:t>
            </a:r>
            <a:r>
              <a:rPr lang="en-US" dirty="0" smtClean="0"/>
              <a:t>year</a:t>
            </a:r>
            <a:endParaRPr lang="en-US" dirty="0"/>
          </a:p>
          <a:p>
            <a:r>
              <a:rPr lang="en-US" dirty="0" smtClean="0"/>
              <a:t>H</a:t>
            </a:r>
            <a:r>
              <a:rPr lang="en-US" baseline="-25000" dirty="0" smtClean="0"/>
              <a:t>a</a:t>
            </a:r>
            <a:r>
              <a:rPr lang="en-US" dirty="0"/>
              <a:t>: Time does have an effect on the response</a:t>
            </a:r>
            <a:r>
              <a:rPr lang="en-US" dirty="0" smtClean="0"/>
              <a:t>.</a:t>
            </a:r>
          </a:p>
          <a:p>
            <a:pPr marL="171450" lvl="1"/>
            <a:r>
              <a:rPr lang="en-US" dirty="0"/>
              <a:t>H</a:t>
            </a:r>
            <a:r>
              <a:rPr lang="en-US" baseline="-25000" dirty="0"/>
              <a:t>a1</a:t>
            </a:r>
            <a:r>
              <a:rPr lang="en-US" dirty="0"/>
              <a:t>:  There is a trend between increasing year and various non-English speaking percentages of the population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73083" y="5562600"/>
            <a:ext cx="838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--</a:t>
            </a:r>
            <a:r>
              <a:rPr lang="en-US" dirty="0"/>
              <a:t> </a:t>
            </a:r>
            <a:r>
              <a:rPr lang="en-US" dirty="0" smtClean="0"/>
              <a:t>Response   </a:t>
            </a:r>
            <a:r>
              <a:rPr lang="en-US" sz="1050" dirty="0" smtClean="0"/>
              <a:t> </a:t>
            </a:r>
            <a:r>
              <a:rPr lang="en-US" dirty="0" smtClean="0"/>
              <a:t>=  Proportion of the Population Speaking the language</a:t>
            </a:r>
          </a:p>
          <a:p>
            <a:r>
              <a:rPr lang="en-US" dirty="0" smtClean="0"/>
              <a:t>-- Treatment  =  Time (Year)</a:t>
            </a:r>
          </a:p>
          <a:p>
            <a:r>
              <a:rPr lang="en-US" dirty="0" smtClean="0"/>
              <a:t>-- Block            =  Languages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4272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Analysis: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Two-way ANOVA</a:t>
            </a:r>
          </a:p>
          <a:p>
            <a:pPr lvl="1"/>
            <a:r>
              <a:rPr lang="en-US" dirty="0" err="1" smtClean="0"/>
              <a:t>F</a:t>
            </a:r>
            <a:r>
              <a:rPr lang="en-US" sz="1400" dirty="0" err="1" smtClean="0"/>
              <a:t>year</a:t>
            </a:r>
            <a:r>
              <a:rPr lang="en-US" sz="1400" dirty="0" smtClean="0"/>
              <a:t>  </a:t>
            </a:r>
            <a:r>
              <a:rPr lang="en-US" dirty="0" smtClean="0"/>
              <a:t> = 1.18</a:t>
            </a:r>
          </a:p>
          <a:p>
            <a:pPr lvl="1"/>
            <a:r>
              <a:rPr lang="en-US" dirty="0" smtClean="0"/>
              <a:t>P-val. = 0.328</a:t>
            </a:r>
          </a:p>
          <a:p>
            <a:pPr lvl="1"/>
            <a:endParaRPr lang="en-US" dirty="0"/>
          </a:p>
          <a:p>
            <a:r>
              <a:rPr lang="en-US" dirty="0" smtClean="0"/>
              <a:t>:. Fail to reject H</a:t>
            </a:r>
            <a:r>
              <a:rPr lang="en-US" sz="1600" dirty="0" smtClean="0"/>
              <a:t>0</a:t>
            </a:r>
            <a:r>
              <a:rPr lang="en-US" dirty="0" smtClean="0"/>
              <a:t> at the </a:t>
            </a:r>
            <a:r>
              <a:rPr lang="el-GR" dirty="0" smtClean="0"/>
              <a:t>α</a:t>
            </a:r>
            <a:r>
              <a:rPr lang="en-US" dirty="0" smtClean="0"/>
              <a:t> = 0.05 level</a:t>
            </a:r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dirty="0" smtClean="0"/>
              <a:t>Friedman Test</a:t>
            </a:r>
          </a:p>
          <a:p>
            <a:pPr lvl="1"/>
            <a:r>
              <a:rPr lang="en-US" dirty="0" smtClean="0"/>
              <a:t>S        = 3.76</a:t>
            </a:r>
          </a:p>
          <a:p>
            <a:pPr lvl="1"/>
            <a:r>
              <a:rPr lang="en-US" dirty="0" smtClean="0"/>
              <a:t>P-</a:t>
            </a:r>
            <a:r>
              <a:rPr lang="en-US" dirty="0" err="1" smtClean="0"/>
              <a:t>val</a:t>
            </a:r>
            <a:r>
              <a:rPr lang="en-US" dirty="0" smtClean="0"/>
              <a:t> = 0.439</a:t>
            </a:r>
          </a:p>
          <a:p>
            <a:pPr lvl="1"/>
            <a:endParaRPr lang="en-US" dirty="0"/>
          </a:p>
          <a:p>
            <a:r>
              <a:rPr lang="en-US" dirty="0"/>
              <a:t>:. Fail to reject H</a:t>
            </a:r>
            <a:r>
              <a:rPr lang="en-US" sz="1600" dirty="0"/>
              <a:t>0</a:t>
            </a:r>
            <a:r>
              <a:rPr lang="en-US" dirty="0"/>
              <a:t> at the </a:t>
            </a:r>
            <a:r>
              <a:rPr lang="el-GR" dirty="0"/>
              <a:t>α</a:t>
            </a:r>
            <a:r>
              <a:rPr lang="en-US" dirty="0"/>
              <a:t> = 0.05 level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3429000"/>
            <a:ext cx="4503644" cy="3200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428999"/>
            <a:ext cx="4343400" cy="3200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13821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Analysis: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Page’s Procedure</a:t>
            </a:r>
          </a:p>
          <a:p>
            <a:pPr lvl="1"/>
            <a:r>
              <a:rPr lang="en-US" dirty="0" smtClean="0"/>
              <a:t>L         = 801</a:t>
            </a:r>
          </a:p>
          <a:p>
            <a:pPr lvl="1"/>
            <a:r>
              <a:rPr lang="en-US" dirty="0" smtClean="0"/>
              <a:t>L</a:t>
            </a:r>
            <a:r>
              <a:rPr lang="en-US" sz="1600" dirty="0" smtClean="0"/>
              <a:t>*</a:t>
            </a:r>
            <a:r>
              <a:rPr lang="en-US" dirty="0" smtClean="0"/>
              <a:t>       = 1.74626</a:t>
            </a:r>
          </a:p>
          <a:p>
            <a:pPr lvl="1"/>
            <a:r>
              <a:rPr lang="en-US" dirty="0" smtClean="0"/>
              <a:t>P-val. = 0.04038</a:t>
            </a:r>
          </a:p>
          <a:p>
            <a:pPr lvl="1"/>
            <a:endParaRPr lang="en-US" dirty="0"/>
          </a:p>
          <a:p>
            <a:r>
              <a:rPr lang="en-US" dirty="0"/>
              <a:t>:. </a:t>
            </a:r>
            <a:r>
              <a:rPr lang="en-US" dirty="0" smtClean="0"/>
              <a:t>reject </a:t>
            </a:r>
            <a:r>
              <a:rPr lang="en-US" dirty="0"/>
              <a:t>H</a:t>
            </a:r>
            <a:r>
              <a:rPr lang="en-US" sz="1600" dirty="0"/>
              <a:t>0</a:t>
            </a:r>
            <a:r>
              <a:rPr lang="en-US" dirty="0"/>
              <a:t> at the </a:t>
            </a:r>
            <a:r>
              <a:rPr lang="el-GR" dirty="0"/>
              <a:t>α</a:t>
            </a:r>
            <a:r>
              <a:rPr lang="en-US" dirty="0"/>
              <a:t> = 0.05 level</a:t>
            </a:r>
          </a:p>
          <a:p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3124200"/>
            <a:ext cx="4941324" cy="3575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70745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Second Analysis: Post-Secondary </a:t>
            </a:r>
            <a:r>
              <a:rPr lang="en-US" dirty="0"/>
              <a:t>language enrollment in the U.S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Parametric</a:t>
            </a:r>
          </a:p>
          <a:p>
            <a:pPr lvl="1"/>
            <a:r>
              <a:rPr lang="en-US" dirty="0" smtClean="0"/>
              <a:t>Pearson’s Test</a:t>
            </a:r>
          </a:p>
          <a:p>
            <a:pPr lvl="1"/>
            <a:endParaRPr lang="en-US" dirty="0"/>
          </a:p>
          <a:p>
            <a:r>
              <a:rPr lang="en-US" dirty="0"/>
              <a:t>H</a:t>
            </a:r>
            <a:r>
              <a:rPr lang="en-US" baseline="-25000" dirty="0"/>
              <a:t>0</a:t>
            </a:r>
            <a:r>
              <a:rPr lang="en-US" dirty="0"/>
              <a:t>: There is no linear association between year and the proportion of students enrolled in post-secondary language courses over the 18-24 year old population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H</a:t>
            </a:r>
            <a:r>
              <a:rPr lang="en-US" baseline="-25000" dirty="0"/>
              <a:t>a</a:t>
            </a:r>
            <a:r>
              <a:rPr lang="en-US" dirty="0"/>
              <a:t>: There is a linear association between year and the proportion of students enrolled in post-secondary language courses over the 18-24 year old population.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dirty="0" smtClean="0"/>
              <a:t>Nonparametric</a:t>
            </a:r>
          </a:p>
          <a:p>
            <a:pPr lvl="1"/>
            <a:r>
              <a:rPr lang="en-US" dirty="0" smtClean="0"/>
              <a:t>Spearman’s Test</a:t>
            </a:r>
          </a:p>
          <a:p>
            <a:pPr lvl="1"/>
            <a:endParaRPr lang="en-US" dirty="0"/>
          </a:p>
          <a:p>
            <a:r>
              <a:rPr lang="en-US" dirty="0"/>
              <a:t>H</a:t>
            </a:r>
            <a:r>
              <a:rPr lang="en-US" baseline="-25000" dirty="0"/>
              <a:t>0</a:t>
            </a:r>
            <a:r>
              <a:rPr lang="en-US" dirty="0"/>
              <a:t>: There is no association between year and the proportion of students enrolled in post-secondary language courses over the 18-24 year old population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H</a:t>
            </a:r>
            <a:r>
              <a:rPr lang="en-US" baseline="-25000" dirty="0"/>
              <a:t>a</a:t>
            </a:r>
            <a:r>
              <a:rPr lang="en-US" dirty="0"/>
              <a:t>: There is an association between year and the proportion of students enrolled in post-secondary language courses over the 18-24 year old population.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3275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Second Analysis: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Pearson</a:t>
            </a:r>
          </a:p>
          <a:p>
            <a:pPr lvl="1"/>
            <a:r>
              <a:rPr lang="en-US" dirty="0" smtClean="0"/>
              <a:t>P-val. = 0.02711</a:t>
            </a:r>
          </a:p>
          <a:p>
            <a:pPr lvl="1"/>
            <a:endParaRPr lang="en-US" dirty="0"/>
          </a:p>
          <a:p>
            <a:r>
              <a:rPr lang="en-US" dirty="0" smtClean="0"/>
              <a:t>:. Reject H</a:t>
            </a:r>
            <a:r>
              <a:rPr lang="en-US" sz="1600" dirty="0" smtClean="0"/>
              <a:t>0</a:t>
            </a:r>
            <a:r>
              <a:rPr lang="en-US" dirty="0" smtClean="0"/>
              <a:t> </a:t>
            </a:r>
          </a:p>
          <a:p>
            <a:endParaRPr lang="en-US" dirty="0"/>
          </a:p>
          <a:p>
            <a:r>
              <a:rPr lang="en-US" dirty="0" smtClean="0"/>
              <a:t>Sample Estimate</a:t>
            </a:r>
          </a:p>
          <a:p>
            <a:pPr lvl="1"/>
            <a:r>
              <a:rPr lang="en-US" dirty="0" err="1"/>
              <a:t>c</a:t>
            </a:r>
            <a:r>
              <a:rPr lang="en-US" dirty="0" err="1" smtClean="0"/>
              <a:t>or</a:t>
            </a:r>
            <a:r>
              <a:rPr lang="en-US" dirty="0" smtClean="0"/>
              <a:t> = 0.493237</a:t>
            </a:r>
          </a:p>
          <a:p>
            <a:pPr lvl="1"/>
            <a:endParaRPr lang="en-US" dirty="0"/>
          </a:p>
          <a:p>
            <a:r>
              <a:rPr lang="en-US" dirty="0" smtClean="0"/>
              <a:t>:. Suggests Positive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Association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dirty="0" smtClean="0"/>
              <a:t>Spearman</a:t>
            </a:r>
          </a:p>
          <a:p>
            <a:pPr lvl="1"/>
            <a:r>
              <a:rPr lang="en-US" dirty="0" smtClean="0"/>
              <a:t>P-val. = 0.08164</a:t>
            </a:r>
          </a:p>
          <a:p>
            <a:pPr lvl="1"/>
            <a:endParaRPr lang="en-US" dirty="0"/>
          </a:p>
          <a:p>
            <a:r>
              <a:rPr lang="en-US" dirty="0" smtClean="0"/>
              <a:t>:. Fail to reject H</a:t>
            </a:r>
            <a:r>
              <a:rPr lang="en-US" sz="1600" dirty="0" smtClean="0"/>
              <a:t>0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2879300"/>
            <a:ext cx="6143625" cy="39498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62387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Second Analysis: Part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Same Procedure as Part I, but now testing </a:t>
            </a:r>
            <a:r>
              <a:rPr lang="en-US" i="1" dirty="0" smtClean="0"/>
              <a:t>individual</a:t>
            </a:r>
            <a:r>
              <a:rPr lang="en-US" dirty="0" smtClean="0"/>
              <a:t> languages</a:t>
            </a:r>
          </a:p>
          <a:p>
            <a:endParaRPr lang="en-US" dirty="0"/>
          </a:p>
          <a:p>
            <a:r>
              <a:rPr lang="en-US" dirty="0" smtClean="0"/>
              <a:t>Two methods of modeling interest in a language</a:t>
            </a:r>
          </a:p>
          <a:p>
            <a:endParaRPr lang="en-US" dirty="0"/>
          </a:p>
          <a:p>
            <a:pPr marL="685102" lvl="2" indent="-342900">
              <a:buAutoNum type="arabicPeriod"/>
            </a:pPr>
            <a:r>
              <a:rPr lang="en-US" dirty="0" smtClean="0"/>
              <a:t>Post-Secondary Students Enrolled among 18-24 year-old Population</a:t>
            </a:r>
          </a:p>
          <a:p>
            <a:pPr marL="342202" lvl="2" indent="0">
              <a:buNone/>
            </a:pPr>
            <a:endParaRPr lang="en-US" dirty="0" smtClean="0"/>
          </a:p>
          <a:p>
            <a:pPr marL="685102" lvl="2" indent="-342900">
              <a:buAutoNum type="arabicPeriod" startAt="2"/>
            </a:pPr>
            <a:r>
              <a:rPr lang="en-US" dirty="0" smtClean="0"/>
              <a:t>Proportion of Total Post-Secondary </a:t>
            </a:r>
            <a:r>
              <a:rPr lang="en-US" dirty="0"/>
              <a:t>L</a:t>
            </a:r>
            <a:r>
              <a:rPr lang="en-US" dirty="0" smtClean="0"/>
              <a:t>anguage Students enrolled in the Specified   Language</a:t>
            </a:r>
          </a:p>
          <a:p>
            <a:pPr marL="342202"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6012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533400"/>
            <a:ext cx="8591550" cy="1066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Independence between Years &amp; Post-Secondary Language Enrollment over 18-24 Year-Old U.S. Population</a:t>
            </a:r>
            <a:endParaRPr lang="en-US" dirty="0"/>
          </a:p>
        </p:txBody>
      </p:sp>
      <p:pic>
        <p:nvPicPr>
          <p:cNvPr id="4100" name="Picture 4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38" y="1752600"/>
            <a:ext cx="4666673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Grp="1" noChangeAspect="1" noChangeArrowheads="1"/>
          </p:cNvPicPr>
          <p:nvPr>
            <p:ph sz="quarter" idx="1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752599"/>
            <a:ext cx="4495799" cy="48006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0624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ho">
  <a:themeElements>
    <a:clrScheme name="SOHO">
      <a:dk1>
        <a:srgbClr val="2E2224"/>
      </a:dk1>
      <a:lt1>
        <a:sysClr val="window" lastClr="FFFFFF"/>
      </a:lt1>
      <a:dk2>
        <a:srgbClr val="48231E"/>
      </a:dk2>
      <a:lt2>
        <a:srgbClr val="CBD8DD"/>
      </a:lt2>
      <a:accent1>
        <a:srgbClr val="61625E"/>
      </a:accent1>
      <a:accent2>
        <a:srgbClr val="964D2C"/>
      </a:accent2>
      <a:accent3>
        <a:srgbClr val="66553E"/>
      </a:accent3>
      <a:accent4>
        <a:srgbClr val="848058"/>
      </a:accent4>
      <a:accent5>
        <a:srgbClr val="AFA14B"/>
      </a:accent5>
      <a:accent6>
        <a:srgbClr val="AD7D4D"/>
      </a:accent6>
      <a:hlink>
        <a:srgbClr val="FFDE66"/>
      </a:hlink>
      <a:folHlink>
        <a:srgbClr val="C0AEBC"/>
      </a:folHlink>
    </a:clrScheme>
    <a:fontScheme name="SOHO">
      <a:majorFont>
        <a:latin typeface="Candara"/>
        <a:ea typeface=""/>
        <a:cs typeface=""/>
        <a:font script="Jpan" typeface="ＭＳ Ｐゴシック"/>
        <a:font script="Hang" typeface="HY견명조"/>
        <a:font script="Hans" typeface="华文新魏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Ｐゴシック"/>
        <a:font script="Hang" typeface="HY견명조"/>
        <a:font script="Hans" typeface="华文楷体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HO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7000"/>
                <a:satMod val="150000"/>
              </a:schemeClr>
            </a:gs>
            <a:gs pos="30000">
              <a:schemeClr val="phClr">
                <a:shade val="94000"/>
                <a:satMod val="130000"/>
              </a:schemeClr>
            </a:gs>
            <a:gs pos="45000">
              <a:schemeClr val="phClr">
                <a:shade val="100000"/>
                <a:satMod val="120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4000"/>
                <a:satMod val="130000"/>
              </a:schemeClr>
            </a:gs>
            <a:gs pos="100000">
              <a:schemeClr val="phClr">
                <a:shade val="67000"/>
                <a:satMod val="150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2700000" algn="br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2700000" algn="br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2700000" algn="b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700000"/>
            </a:lightRig>
          </a:scene3d>
          <a:sp3d contourW="19050">
            <a:bevelT w="31750" h="38100"/>
            <a:contourClr>
              <a:schemeClr val="phClr">
                <a:shade val="15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4000"/>
                <a:satMod val="210000"/>
              </a:schemeClr>
            </a:gs>
            <a:gs pos="40000">
              <a:schemeClr val="phClr">
                <a:tint val="72000"/>
                <a:shade val="99000"/>
                <a:satMod val="200000"/>
              </a:schemeClr>
            </a:gs>
            <a:gs pos="100000">
              <a:schemeClr val="phClr">
                <a:tint val="100000"/>
                <a:shade val="30000"/>
                <a:alpha val="100000"/>
                <a:satMod val="175000"/>
                <a:lumMod val="100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86000"/>
                <a:alpha val="90000"/>
              </a:schemeClr>
              <a:schemeClr val="phClr">
                <a:shade val="49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TC101790493[[fn=SOHO]]</Template>
  <TotalTime>97</TotalTime>
  <Words>718</Words>
  <Application>Microsoft Office PowerPoint</Application>
  <PresentationFormat>On-screen Show (4:3)</PresentationFormat>
  <Paragraphs>112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Soho</vt:lpstr>
      <vt:lpstr>Languages in the U.S.</vt:lpstr>
      <vt:lpstr>Three Analyses</vt:lpstr>
      <vt:lpstr>First Analysis: The State of Languages  Spoken at Home</vt:lpstr>
      <vt:lpstr>First Analysis: Results</vt:lpstr>
      <vt:lpstr>First Analysis: Results</vt:lpstr>
      <vt:lpstr>Second Analysis: Post-Secondary language enrollment in the U.S</vt:lpstr>
      <vt:lpstr>Second Analysis: Results</vt:lpstr>
      <vt:lpstr>Second Analysis: Part II</vt:lpstr>
      <vt:lpstr>Independence between Years &amp; Post-Secondary Language Enrollment over 18-24 Year-Old U.S. Population</vt:lpstr>
      <vt:lpstr>Independence between Years &amp; Proportion of Post-Secondary Language Students Enrolled in a Particular Language</vt:lpstr>
      <vt:lpstr>Third Analysis: Post-Secondary students  enrolled in Spanish. </vt:lpstr>
      <vt:lpstr>Third Analysis: Results</vt:lpstr>
      <vt:lpstr>What to make of it all?</vt:lpstr>
      <vt:lpstr>Data Sources</vt:lpstr>
    </vt:vector>
  </TitlesOfParts>
  <Company>Kenyon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Languages in the U.S.</dc:title>
  <dc:creator>Windows User</dc:creator>
  <cp:lastModifiedBy>Windows User</cp:lastModifiedBy>
  <cp:revision>9</cp:revision>
  <dcterms:created xsi:type="dcterms:W3CDTF">2012-12-17T03:23:53Z</dcterms:created>
  <dcterms:modified xsi:type="dcterms:W3CDTF">2012-12-17T16:08:59Z</dcterms:modified>
</cp:coreProperties>
</file>